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5" r:id="rId6"/>
    <p:sldId id="259" r:id="rId7"/>
    <p:sldId id="266" r:id="rId8"/>
    <p:sldId id="263" r:id="rId9"/>
    <p:sldId id="260" r:id="rId10"/>
    <p:sldId id="261" r:id="rId11"/>
    <p:sldId id="262" r:id="rId12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-132" y="-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5792-CBA2-473A-91F5-326ACEBD399A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290B-390D-4E4A-B7C1-6C3F32B92E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B6A5-50B7-448A-A2EA-79BC642E4D94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0C04-5DB0-4022-974C-CF5252C0C8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6B5C-3AD7-471D-9F3A-3BD306406434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836D3-8227-43C3-9800-8F252F3F8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18CDA-13AE-432B-BE84-BA40D29ED328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19AE-66D0-4776-B859-222C93B870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9B5A-F48C-4A8D-8522-C5904A054377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54AA-7019-4612-9F04-6D976FBFB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2786-D5A0-4F2A-9EF5-A543F96B5C13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93C4-D3E1-4DC6-A843-F3BB462FB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6E21-C0EE-4B2D-8804-080CA676AF74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4737-4052-4934-86EC-82460AE502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4F001-0E2B-4718-B022-D090B7CB6427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3793-F4F7-4959-B559-670D53BEE2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3309-843E-4246-BE80-BED5F9C8C7B7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4F12-9F4C-4814-B153-50B06729FD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956E244-20A0-494A-9E93-5F662B846744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ADF8D63-8983-4D60-AD54-19DF5334E5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D11C-C547-4807-906D-E17AE21724E7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ADAE-655D-4172-BF0A-C8AA8933D4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41B41-8A73-429D-927D-B2A72C8A3BEC}" type="datetimeFigureOut">
              <a:rPr lang="en-GB"/>
              <a:pPr>
                <a:defRPr/>
              </a:pPr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8669A-4405-495A-A138-80DD048BA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4" r:id="rId7"/>
    <p:sldLayoutId id="2147483675" r:id="rId8"/>
    <p:sldLayoutId id="2147483676" r:id="rId9"/>
    <p:sldLayoutId id="2147483671" r:id="rId10"/>
    <p:sldLayoutId id="2147483677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Case Study – The Employment of Ex Prisoners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/>
          <a:lstStyle/>
          <a:p>
            <a:pPr fontAlgn="auto">
              <a:defRPr/>
            </a:pPr>
            <a:endParaRPr lang="en-GB"/>
          </a:p>
        </p:txBody>
      </p:sp>
      <p:pic>
        <p:nvPicPr>
          <p:cNvPr id="13316" name="Picture 4" descr="images4MTT1K3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4367213"/>
            <a:ext cx="464820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Possibilities/ Constraints of applying lessons learned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900" smtClean="0"/>
              <a:t>Aby efektywniej pomagać byłym osadzonym niezbędne w Polsce są zmiany legislacyjne. Ponadto warto podzielić się zdobytą wiedzą i dobrymi praktykami z osobami zarządzającymi zakładami karnymi oraz aresztami śledczymi.</a:t>
            </a:r>
            <a:endParaRPr lang="en-GB" sz="2900" smtClean="0"/>
          </a:p>
        </p:txBody>
      </p:sp>
      <p:pic>
        <p:nvPicPr>
          <p:cNvPr id="19460" name="Picture 4" descr="imagesFND5XI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0500" y="3289300"/>
            <a:ext cx="4562475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Zarówno  w Polsce jak i innych krajach osadzeni oraz osoby po odbyciu kary  z zakładzie karnym są grupą, która może otrzymać wsparcie jeszcze będąc w zakładzie karnym. W Polsce grupa ta nie jest w urzędzie pracy grupą priorytetową, w Hiszpanii natomiast zarówno  w jednostkach rynku pracy i opiekuńczych są traktowani jako jedna z grup  z pierwszeństwem dostępu do usług. W Hiszpanii bardzo duży nacisk kładzie się na pracę z motywacją, umiejętności miękkie i społeczne, w Polsce cały czas ten aspekt jest na początku drogi rozwijając się z pozytywnym skutkiem.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is it Important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2400" smtClean="0"/>
              <a:t>Więźniowie i byli więźniowie to grupa szczególnie narażona na wykluczenie społeczne, wynikające z problemów w powrocie do życia na wolności oraz na rynek pracy. Osoby opuszczające zakład karny są pełne obaw i lęku przed konfrontacją z obecnymi realiami życia, ale i ciekawości nowego świata. </a:t>
            </a:r>
          </a:p>
          <a:p>
            <a:pPr algn="ctr"/>
            <a:r>
              <a:rPr lang="pl-PL" sz="2400" smtClean="0"/>
              <a:t>Praca dająca niezależność finansową, połączona z autentyczną chęcią do zmiany życia jest ważnym krokiem do sukcesu  w procesie readaptacji. Niezbędne są również bardzo silna determinacja by walczyć o siebie i lepszą przyszłość oraz społeczna otwartość i umiejętność widzenia drugiego człowieka nie tylko przez pryzmat trudnej przeszłości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 of Poland at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Dzięki funduszom z Unii Europejskiej realizowanych jest wiele projektów dla osób osadzonych  w zakładach karnych i aresztach śledczych, dzięki którym przygotowują się oni do życia na wolności. </a:t>
            </a:r>
            <a:r>
              <a:rPr lang="pl-PL" dirty="0" smtClean="0">
                <a:solidFill>
                  <a:schemeClr val="tx1"/>
                </a:solidFill>
              </a:rPr>
              <a:t>Minusem realizowanych projektów jest fakt, że mogą w nich brać udział  wszyscy, bez względu na pozostałą długość kary.</a:t>
            </a:r>
          </a:p>
          <a:p>
            <a:pPr algn="ctr"/>
            <a:r>
              <a:rPr lang="pl-PL" dirty="0" smtClean="0"/>
              <a:t>Pozostałe wsparcie na terenie zakładu karnego:</a:t>
            </a:r>
          </a:p>
          <a:p>
            <a:pPr>
              <a:buFontTx/>
              <a:buChar char="•"/>
            </a:pPr>
            <a:r>
              <a:rPr lang="pl-PL" dirty="0" smtClean="0"/>
              <a:t>Podjęcie aktywności zawodowej (praca odpłatna w niepełnym wymiarze i nieodpłatna)</a:t>
            </a:r>
          </a:p>
          <a:p>
            <a:pPr>
              <a:buFontTx/>
              <a:buChar char="•"/>
            </a:pPr>
            <a:r>
              <a:rPr lang="pl-PL" dirty="0" smtClean="0"/>
              <a:t>Udział  w kursach zawodowych (niestety o niskiej skuteczności), połączony z praca z psychologiem i doradca zawodowym </a:t>
            </a:r>
          </a:p>
          <a:p>
            <a:pPr>
              <a:buFontTx/>
              <a:buChar char="•"/>
            </a:pPr>
            <a:r>
              <a:rPr lang="pl-PL" dirty="0" smtClean="0"/>
              <a:t>Udział  w terapii uzależnień</a:t>
            </a:r>
          </a:p>
          <a:p>
            <a:pPr>
              <a:buFontTx/>
              <a:buChar char="•"/>
            </a:pPr>
            <a:r>
              <a:rPr lang="pl-PL" dirty="0" smtClean="0"/>
              <a:t>Zdobywanie wykształcenia (bardzo małe zainteresowanie wśród skazanych)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5400" smtClean="0"/>
              <a:t>Approach of Poland at present</a:t>
            </a:r>
            <a:endParaRPr lang="pl-PL" sz="540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mtClean="0"/>
          </a:p>
        </p:txBody>
      </p:sp>
      <p:pic>
        <p:nvPicPr>
          <p:cNvPr id="30724" name="Picture 4" descr="zakład karny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3" y="1871663"/>
            <a:ext cx="8194675" cy="4486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5400" dirty="0" smtClean="0"/>
              <a:t>Approach of Poland at present</a:t>
            </a:r>
            <a:endParaRPr lang="pl-PL" sz="4400" dirty="0" smtClean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400" smtClean="0"/>
              <a:t>System pomocy postpenitencjarnej</a:t>
            </a:r>
          </a:p>
          <a:p>
            <a:endParaRPr lang="pl-PL" sz="2400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457450"/>
            <a:ext cx="84201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 of other EU countries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096963" y="1689100"/>
            <a:ext cx="10058400" cy="4179888"/>
          </a:xfrm>
        </p:spPr>
        <p:txBody>
          <a:bodyPr/>
          <a:lstStyle/>
          <a:p>
            <a:pPr algn="ctr"/>
            <a:r>
              <a:rPr lang="pl-PL" sz="2800" b="1" dirty="0" smtClean="0"/>
              <a:t>SAL</a:t>
            </a:r>
          </a:p>
          <a:p>
            <a:pPr algn="ctr"/>
            <a:r>
              <a:rPr lang="pl-PL" sz="2400" dirty="0" smtClean="0"/>
              <a:t> Program realizowany przez organizację ARRABAL - AID dla osób osadzonych, który rozpoczyna się już podczas pobytu w zakładzie karnym, a jego celem jest jak najszybsze podjęcie zatrudnienia po opuszczeniu zakładu. </a:t>
            </a:r>
          </a:p>
          <a:p>
            <a:pPr algn="ctr"/>
            <a:r>
              <a:rPr lang="pl-PL" sz="2400" dirty="0" smtClean="0"/>
              <a:t>Osoby osadzone w zakładach karnych  z jednostek zamkniętych 6 miesięcy przed opuszczeniem zakładu przechodzą do zakładów półotwartych, gdzie jeśli są chętne biorą udział  w programie. </a:t>
            </a:r>
            <a:r>
              <a:rPr lang="pl-PL" sz="2400" b="1" dirty="0" smtClean="0"/>
              <a:t>Ogromna praca ukierunkowana przede wszystkim na motywację, diagnozę klienta oraz małe cele możliwe do osiągnięcia. </a:t>
            </a:r>
          </a:p>
          <a:p>
            <a:pPr algn="ctr"/>
            <a:r>
              <a:rPr lang="pl-PL" sz="2400" dirty="0" smtClean="0"/>
              <a:t>Wsparcie finansowe po opuszczeniu zakładu karnego przez maksymalnie 2 lata w wysokości 420 Euro (przy spełnieniu warunku pobytu w zakładzie zamkniętym minimum 6 miesięcy)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Approach of other EU countries</a:t>
            </a:r>
            <a:endParaRPr lang="pl-PL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mtClean="0"/>
          </a:p>
        </p:txBody>
      </p:sp>
      <p:pic>
        <p:nvPicPr>
          <p:cNvPr id="29700" name="Picture 4" descr="kołobrzeg-psycholog_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2650" y="2009775"/>
            <a:ext cx="5232400" cy="369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Interesting Facts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pl-PL" sz="2400" dirty="0" smtClean="0"/>
              <a:t>Wsparcie finansowe po opuszczeniu zakładu karnego</a:t>
            </a:r>
          </a:p>
          <a:p>
            <a:pPr>
              <a:buFontTx/>
              <a:buChar char="•"/>
            </a:pPr>
            <a:r>
              <a:rPr lang="pl-PL" sz="2400" dirty="0" smtClean="0"/>
              <a:t>Wsparcie finansowe dla firm zatrudniających byłych więźniów (zniżki  w podatkach, jednorazowe bony)</a:t>
            </a:r>
          </a:p>
          <a:p>
            <a:pPr>
              <a:buFontTx/>
              <a:buChar char="•"/>
            </a:pPr>
            <a:r>
              <a:rPr lang="pl-PL" sz="2400" dirty="0" smtClean="0"/>
              <a:t>Możliwość czasowego opuszczenia zakładu karnego przez kobiety  w celu opieki nad dziećmi</a:t>
            </a:r>
          </a:p>
          <a:p>
            <a:pPr>
              <a:buFontTx/>
              <a:buChar char="•"/>
            </a:pPr>
            <a:r>
              <a:rPr lang="pl-PL" sz="2400" dirty="0" smtClean="0"/>
              <a:t>Małe zainteresowanie kobiet udziałem w programie pozwalającym powrócić do społeczeństwa</a:t>
            </a:r>
          </a:p>
          <a:p>
            <a:pPr>
              <a:buFontTx/>
              <a:buChar char="•"/>
            </a:pPr>
            <a:r>
              <a:rPr lang="pl-PL" sz="2400" dirty="0" smtClean="0"/>
              <a:t>Bardzo duży nacisk na pracę z doradcą zawodowym i psychologiem</a:t>
            </a:r>
          </a:p>
          <a:p>
            <a:pPr>
              <a:buFontTx/>
              <a:buChar char="•"/>
            </a:pPr>
            <a:r>
              <a:rPr lang="pl-PL" sz="2400" dirty="0" smtClean="0"/>
              <a:t>Pobyt w zakładzie półotwartym 6 miesięcy przed powrotem na wolność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Positive Lessons Learned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096963" y="2046288"/>
            <a:ext cx="10058400" cy="3822700"/>
          </a:xfrm>
        </p:spPr>
        <p:txBody>
          <a:bodyPr/>
          <a:lstStyle/>
          <a:p>
            <a:pPr>
              <a:buFontTx/>
              <a:buChar char="•"/>
            </a:pPr>
            <a:r>
              <a:rPr lang="pl-PL" sz="3200" dirty="0" smtClean="0"/>
              <a:t>Bardzo intensywna praca doradcza i psychologiczna z osadzonym pod koniec odbywania przez niego kary</a:t>
            </a:r>
          </a:p>
          <a:p>
            <a:pPr>
              <a:buFontTx/>
              <a:buChar char="•"/>
            </a:pPr>
            <a:r>
              <a:rPr lang="pl-PL" sz="3200" dirty="0" smtClean="0"/>
              <a:t>Wsparcie finansowe zaraz po opuszczeniu zakładu karnego</a:t>
            </a:r>
          </a:p>
          <a:p>
            <a:pPr>
              <a:buFontTx/>
              <a:buChar char="•"/>
            </a:pPr>
            <a:r>
              <a:rPr lang="pl-PL" sz="3200" dirty="0" smtClean="0"/>
              <a:t>Wsparcie finansowe dla firm zatrudniających byłych osadzonych</a:t>
            </a:r>
          </a:p>
          <a:p>
            <a:pPr>
              <a:buFontTx/>
              <a:buChar char="•"/>
            </a:pPr>
            <a:r>
              <a:rPr lang="pl-PL" sz="3200" dirty="0" smtClean="0"/>
              <a:t>Przeniesienie skazanego do ośrodka półotwartego pół roku przed powrotem na wolność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582</Words>
  <Application>Microsoft Office PowerPoint</Application>
  <PresentationFormat>Niestandardowy</PresentationFormat>
  <Paragraphs>36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Retrospect</vt:lpstr>
      <vt:lpstr>Case Study – The Employment of Ex Prisoners</vt:lpstr>
      <vt:lpstr>Why is it Important  </vt:lpstr>
      <vt:lpstr>Approach of Poland at present</vt:lpstr>
      <vt:lpstr>Approach of Poland at present</vt:lpstr>
      <vt:lpstr>Approach of Poland at present</vt:lpstr>
      <vt:lpstr>Approach of other EU countries</vt:lpstr>
      <vt:lpstr>Approach of other EU countries</vt:lpstr>
      <vt:lpstr>Interesting Facts </vt:lpstr>
      <vt:lpstr>Positive Lessons Learned</vt:lpstr>
      <vt:lpstr>Possibilities/ Constraints of applying lessons learned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– The Employment of Ex Prisioners</dc:title>
  <dc:creator>Windows User</dc:creator>
  <cp:lastModifiedBy>iwofry1264</cp:lastModifiedBy>
  <cp:revision>8</cp:revision>
  <dcterms:created xsi:type="dcterms:W3CDTF">2018-09-20T08:39:14Z</dcterms:created>
  <dcterms:modified xsi:type="dcterms:W3CDTF">2019-03-14T06:43:56Z</dcterms:modified>
</cp:coreProperties>
</file>