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73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68" r:id="rId16"/>
    <p:sldId id="269" r:id="rId17"/>
    <p:sldId id="270" r:id="rId18"/>
    <p:sldId id="272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36AAFF8-B497-4A49-8294-4FB66DFE4988}" type="datetimeFigureOut">
              <a:rPr lang="pl-PL" smtClean="0"/>
              <a:pPr/>
              <a:t>2019-03-08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9331D0E-3700-48C1-97A9-008E134F1EF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28596" y="285728"/>
            <a:ext cx="8458200" cy="2898785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Projekt pn. „Just </a:t>
            </a:r>
            <a:r>
              <a:rPr lang="pl-PL" dirty="0" err="1" smtClean="0"/>
              <a:t>in</a:t>
            </a:r>
            <a:r>
              <a:rPr lang="pl-PL" dirty="0" smtClean="0"/>
              <a:t> time”</a:t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2800" dirty="0" smtClean="0"/>
              <a:t>Sektor Edukacja dorosłych</a:t>
            </a:r>
            <a:br>
              <a:rPr lang="pl-PL" sz="2800" dirty="0" smtClean="0"/>
            </a:br>
            <a:r>
              <a:rPr lang="pl-PL" sz="2800" dirty="0" smtClean="0"/>
              <a:t>Akcja 1 Mobilność kadry edukacji dorosłych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4143380"/>
            <a:ext cx="5572132" cy="15916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Program szkolenia zagranicznego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1100" dirty="0" smtClean="0"/>
              <a:t>Program dwu-modułowego szkolenia będzie realizowany w 5 dni roboczych (dokładne terminy będą zależne od dostępności</a:t>
            </a:r>
          </a:p>
          <a:p>
            <a:pPr>
              <a:buNone/>
            </a:pPr>
            <a:r>
              <a:rPr lang="pl-PL" sz="1100" dirty="0" smtClean="0"/>
              <a:t>połączeń lotniczych) , zakres szkoleń obejmować będzie następujące tematy:</a:t>
            </a:r>
          </a:p>
          <a:p>
            <a:pPr>
              <a:buNone/>
            </a:pPr>
            <a:endParaRPr lang="pl-PL" sz="1100" dirty="0" smtClean="0"/>
          </a:p>
          <a:p>
            <a:pPr>
              <a:buNone/>
            </a:pPr>
            <a:r>
              <a:rPr lang="pl-PL" sz="1100" dirty="0" smtClean="0"/>
              <a:t>I. Komunikacja międzykulturowa/ międzynarodowa (2dni – po 8h lekcyjnych dziennie łącznie 16h lekcyjnych)</a:t>
            </a:r>
          </a:p>
          <a:p>
            <a:pPr>
              <a:buNone/>
            </a:pPr>
            <a:r>
              <a:rPr lang="pl-PL" sz="1100" dirty="0" smtClean="0"/>
              <a:t>1. Świadomość i inteligencja kulturowa</a:t>
            </a:r>
          </a:p>
          <a:p>
            <a:pPr>
              <a:buNone/>
            </a:pPr>
            <a:r>
              <a:rPr lang="pl-PL" sz="1100" dirty="0" smtClean="0"/>
              <a:t>2. Kultura - wartości, normy i postawy</a:t>
            </a:r>
          </a:p>
          <a:p>
            <a:pPr>
              <a:buNone/>
            </a:pPr>
            <a:r>
              <a:rPr lang="pl-PL" sz="1100" dirty="0" smtClean="0"/>
              <a:t>3. Rola stereotypów kulturowych, w tym związanych z cudzoziemcami,</a:t>
            </a:r>
          </a:p>
          <a:p>
            <a:pPr>
              <a:buNone/>
            </a:pPr>
            <a:r>
              <a:rPr lang="pl-PL" sz="1100" dirty="0" smtClean="0"/>
              <a:t>4. Międzykulturowe i międzynarodowe umiejętności komunikacyjne</a:t>
            </a:r>
          </a:p>
          <a:p>
            <a:pPr>
              <a:buNone/>
            </a:pPr>
            <a:r>
              <a:rPr lang="pl-PL" sz="1100" dirty="0" smtClean="0"/>
              <a:t>5. Rozwiązywanie konfliktów i negocjacje pomiędzy przedstawicielami odmiennych kultur</a:t>
            </a:r>
          </a:p>
          <a:p>
            <a:pPr>
              <a:buNone/>
            </a:pPr>
            <a:r>
              <a:rPr lang="pl-PL" sz="1100" dirty="0" smtClean="0"/>
              <a:t>Cel:</a:t>
            </a:r>
          </a:p>
          <a:p>
            <a:pPr>
              <a:buNone/>
            </a:pPr>
            <a:r>
              <a:rPr lang="pl-PL" sz="1100" dirty="0" smtClean="0"/>
              <a:t>1. zrozumienie specyfiki komunikacji międzykulturowej, w tym cudzoziemców</a:t>
            </a:r>
          </a:p>
          <a:p>
            <a:pPr>
              <a:buNone/>
            </a:pPr>
            <a:r>
              <a:rPr lang="pl-PL" sz="1100" dirty="0" smtClean="0"/>
              <a:t>2. rozwinięcie umiejętności komunikacji interpersonalnej oraz grupowej w kontakcie z przedstawicielami różnych kręgów</a:t>
            </a:r>
          </a:p>
          <a:p>
            <a:pPr>
              <a:buNone/>
            </a:pPr>
            <a:r>
              <a:rPr lang="pl-PL" sz="1100" dirty="0" smtClean="0"/>
              <a:t>kulturowych</a:t>
            </a:r>
          </a:p>
          <a:p>
            <a:pPr>
              <a:buNone/>
            </a:pPr>
            <a:r>
              <a:rPr lang="pl-PL" sz="1100" dirty="0" smtClean="0"/>
              <a:t>3. zwiększenie skuteczności perswazji na przedstawicieli innych kultur</a:t>
            </a:r>
          </a:p>
          <a:p>
            <a:pPr>
              <a:buNone/>
            </a:pPr>
            <a:r>
              <a:rPr lang="pl-PL" sz="1100" dirty="0" smtClean="0"/>
              <a:t>4. zwiększenie skuteczności współpracy w zespołach projektowych złożonych z przedstawicieli odmiennych kultur</a:t>
            </a:r>
          </a:p>
          <a:p>
            <a:pPr>
              <a:buNone/>
            </a:pPr>
            <a:r>
              <a:rPr lang="pl-PL" sz="1100" dirty="0" smtClean="0"/>
              <a:t>5. nabycie umiejętności efektywnego rozwiązywania problemów i konfliktów międzykulturowych</a:t>
            </a:r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Program szkolenia zagranicznego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375134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l-PL" dirty="0" smtClean="0"/>
              <a:t>II. Rozwijanie inicjatywności i przedsiębiorczości w pracy z cudzoziemcami (3 dni – po 8h lekcyjnych dziennie łącznie 24h lekcyjnych)</a:t>
            </a:r>
          </a:p>
          <a:p>
            <a:pPr>
              <a:buNone/>
            </a:pPr>
            <a:r>
              <a:rPr lang="pl-PL" dirty="0" smtClean="0"/>
              <a:t>1. Sprawdzone narzędzia badania kompetencji przedsiębiorczych wśród cudzoziemców w celu identyfikowania dostępnych</a:t>
            </a:r>
          </a:p>
          <a:p>
            <a:pPr>
              <a:buNone/>
            </a:pPr>
            <a:r>
              <a:rPr lang="pl-PL" dirty="0" smtClean="0"/>
              <a:t>możliwości działalności osobistej, zawodowej lub gospodarczej,</a:t>
            </a:r>
          </a:p>
          <a:p>
            <a:pPr>
              <a:buNone/>
            </a:pPr>
            <a:r>
              <a:rPr lang="pl-PL" dirty="0" smtClean="0"/>
              <a:t>2. Techniki pobudzania inicjatywności i przedsiębiorczości wśród cudzoziemców – sprawdzone i najbardziej efektywne</a:t>
            </a:r>
          </a:p>
          <a:p>
            <a:pPr>
              <a:buNone/>
            </a:pPr>
            <a:r>
              <a:rPr lang="pl-PL" dirty="0" smtClean="0"/>
              <a:t>metody,</a:t>
            </a:r>
          </a:p>
          <a:p>
            <a:pPr>
              <a:buNone/>
            </a:pPr>
            <a:r>
              <a:rPr lang="pl-PL" dirty="0" smtClean="0"/>
              <a:t>3. Warsztaty kreatywności – poznanie metod twórczego myślenia motywacji twórczej, generowania pomysłów, analizy</a:t>
            </a:r>
          </a:p>
          <a:p>
            <a:pPr>
              <a:buNone/>
            </a:pPr>
            <a:r>
              <a:rPr lang="pl-PL" dirty="0" smtClean="0"/>
              <a:t>własnych barier w kreatywności, radzenia sobie z ograniczeniami i schematami czy metod wspierających innowacyjność i</a:t>
            </a:r>
          </a:p>
          <a:p>
            <a:pPr>
              <a:buNone/>
            </a:pPr>
            <a:r>
              <a:rPr lang="pl-PL" dirty="0" smtClean="0"/>
              <a:t>rozwiązywanie problemów,</a:t>
            </a:r>
          </a:p>
          <a:p>
            <a:pPr>
              <a:buNone/>
            </a:pPr>
            <a:r>
              <a:rPr lang="pl-PL" dirty="0" smtClean="0"/>
              <a:t>4. Odkrywanie talentów, predyspozycji i motywowanie klientów, w tym cudzoziemców</a:t>
            </a:r>
          </a:p>
          <a:p>
            <a:pPr>
              <a:buNone/>
            </a:pPr>
            <a:r>
              <a:rPr lang="pl-PL" dirty="0" smtClean="0"/>
              <a:t>Cel:</a:t>
            </a:r>
          </a:p>
          <a:p>
            <a:pPr>
              <a:buNone/>
            </a:pPr>
            <a:r>
              <a:rPr lang="pl-PL" dirty="0" smtClean="0"/>
              <a:t>• poznanie technik twórczego myślenia</a:t>
            </a:r>
          </a:p>
          <a:p>
            <a:pPr>
              <a:buNone/>
            </a:pPr>
            <a:r>
              <a:rPr lang="pl-PL" dirty="0" smtClean="0"/>
              <a:t>• umiejętne wykorzystywanie pomysłów własnych oraz klientów- cudzoziemców</a:t>
            </a:r>
          </a:p>
          <a:p>
            <a:pPr>
              <a:buNone/>
            </a:pPr>
            <a:r>
              <a:rPr lang="pl-PL" dirty="0" smtClean="0"/>
              <a:t>• poznanie skutecznych metod kształtowania przedsiębiorczości, kreatywności i inicjatywności,</a:t>
            </a:r>
          </a:p>
          <a:p>
            <a:pPr>
              <a:buNone/>
            </a:pPr>
            <a:r>
              <a:rPr lang="pl-PL" dirty="0" smtClean="0"/>
              <a:t>• poznanie metod radzenia sobie z „niemocą twórczą”</a:t>
            </a:r>
          </a:p>
          <a:p>
            <a:pPr>
              <a:buNone/>
            </a:pPr>
            <a:r>
              <a:rPr lang="pl-PL" dirty="0" smtClean="0"/>
              <a:t>• podwyższenie poziomu twórczego myślenia</a:t>
            </a:r>
          </a:p>
          <a:p>
            <a:pPr>
              <a:buNone/>
            </a:pPr>
            <a:r>
              <a:rPr lang="pl-PL" dirty="0" smtClean="0"/>
              <a:t>• poznanie metod diagnozy kompetencji przedsiębiorczych i własnych barier i ograniczeń</a:t>
            </a:r>
          </a:p>
          <a:p>
            <a:pPr>
              <a:buNone/>
            </a:pPr>
            <a:endParaRPr lang="pl-PL" dirty="0" smtClean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Metody pracy: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pl-PL" sz="1600" dirty="0" smtClean="0"/>
              <a:t>Szkolenie będzie miało charakter warsztatowy, będzie bogato ilustrowane przykładami i </a:t>
            </a:r>
            <a:r>
              <a:rPr lang="pl-PL" sz="1600" dirty="0" err="1" smtClean="0"/>
              <a:t>case</a:t>
            </a:r>
            <a:r>
              <a:rPr lang="pl-PL" sz="1600" dirty="0" smtClean="0"/>
              <a:t> </a:t>
            </a:r>
            <a:r>
              <a:rPr lang="pl-PL" sz="1600" dirty="0" err="1" smtClean="0"/>
              <a:t>studies</a:t>
            </a:r>
            <a:r>
              <a:rPr lang="pl-PL" sz="1600" dirty="0" smtClean="0"/>
              <a:t>. Dzięki nim zrozumienie trudniejszych aspektów współpracy międzykulturowej, modeli czy wartości stanie się łatwe i przystępne – a przede wszystkim praktyczne podejście pozwoli długi czas zapamiętać omawiane przykłady. Ze względu na fakt, iż wszystkie szkolenia prowadzone będą w języku obcym dodatkowym elementem szkoleń będzie rozwijanie umiejętności skutecznej komunikacji w języku angielskim. W ramach zajęć równomiernie rozwijane będą wszystkie najważniejsze funkcje języka: mówienie, rozumienie ze słuchu, pisanie i czytanie. Duży nacisk położony będzie również na doskonalenie płynności wypowiedzi i rozumienia języka mówionego. Za organizację programu merytorycznego odpowiedzialny będzie personel Partnera. </a:t>
            </a:r>
          </a:p>
          <a:p>
            <a:pPr algn="just"/>
            <a:endParaRPr lang="pl-PL" sz="12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Miejsca realizacji szkoleń</a:t>
            </a:r>
            <a:endParaRPr lang="pl-P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85992"/>
            <a:ext cx="5129726" cy="4218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ole tekstowe 4"/>
          <p:cNvSpPr txBox="1"/>
          <p:nvPr/>
        </p:nvSpPr>
        <p:spPr>
          <a:xfrm>
            <a:off x="5857884" y="4500570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Hiszpania- Malaga</a:t>
            </a:r>
          </a:p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Wrzesień 2018</a:t>
            </a:r>
          </a:p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10 osób</a:t>
            </a: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28" name="AutoShape 4" descr="Znalezione obrazy dla zapytania flaga hiszpani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Znalezione obrazy dla zapytania flaga hiszpani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2285992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Obraz 8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Miejsca realizacji szkoleń</a:t>
            </a:r>
            <a:endParaRPr lang="pl-PL" dirty="0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071678"/>
            <a:ext cx="5583797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6" name="AutoShape 4" descr="Znalezione obrazy dla zapytania flaga włochy"/>
          <p:cNvSpPr>
            <a:spLocks noChangeAspect="1" noChangeArrowheads="1"/>
          </p:cNvSpPr>
          <p:nvPr/>
        </p:nvSpPr>
        <p:spPr bwMode="auto">
          <a:xfrm>
            <a:off x="155575" y="-1462088"/>
            <a:ext cx="5715000" cy="3048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2071678"/>
            <a:ext cx="2286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pole tekstowe 6"/>
          <p:cNvSpPr txBox="1"/>
          <p:nvPr/>
        </p:nvSpPr>
        <p:spPr>
          <a:xfrm>
            <a:off x="6143636" y="4500570"/>
            <a:ext cx="26432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Włochy- Palermo</a:t>
            </a:r>
          </a:p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Czerwiec 2019</a:t>
            </a:r>
          </a:p>
          <a:p>
            <a:pPr algn="ct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10 osób</a:t>
            </a: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Obraz 7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Mobilność Malaga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Zakwaterowanie w centrum Malagi w dwóch 5 osobowych apartamentach, wyposażone w kuchnię, łazienkę,</a:t>
            </a:r>
          </a:p>
          <a:p>
            <a:r>
              <a:rPr lang="pl-PL" dirty="0" smtClean="0"/>
              <a:t>Kieszonkowe na pokrycie kosztów samodzielnego wyżywienia,</a:t>
            </a:r>
          </a:p>
          <a:p>
            <a:r>
              <a:rPr lang="pl-PL" dirty="0" smtClean="0"/>
              <a:t>Miejsca zajęć ok. 20 minut pieszo lub dojazd komunikacją miejską,</a:t>
            </a:r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Malaga program kulturowy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Program kulturowy realizowany będzie w dni wolne od szkoleń tj. sobota, niedziela</a:t>
            </a:r>
          </a:p>
          <a:p>
            <a:r>
              <a:rPr lang="pl-PL" sz="2400" dirty="0" smtClean="0"/>
              <a:t>Zaplanowano wyjazd na Gibraltar- należy zabrać ze sobą paszporty- szybsze przejście przez granicę Hiszpańsko- Brytyjską,</a:t>
            </a:r>
          </a:p>
          <a:p>
            <a:r>
              <a:rPr lang="pl-PL" sz="2400" dirty="0" smtClean="0"/>
              <a:t>Zwiedzanie Grenady,</a:t>
            </a:r>
          </a:p>
          <a:p>
            <a:r>
              <a:rPr lang="pl-PL" sz="2400" dirty="0" smtClean="0"/>
              <a:t>Zwiedzanie Malagi,</a:t>
            </a:r>
          </a:p>
          <a:p>
            <a:r>
              <a:rPr lang="pl-PL" sz="2400" dirty="0" smtClean="0"/>
              <a:t>Codzienny czas wolny do samodzielnej organizacji </a:t>
            </a:r>
            <a:r>
              <a:rPr lang="pl-PL" sz="2400" dirty="0" smtClean="0">
                <a:sym typeface="Wingdings" pitchFamily="2" charset="2"/>
              </a:rPr>
              <a:t></a:t>
            </a:r>
            <a:endParaRPr lang="pl-PL" sz="24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Dalsze wykorzystanie zdobytej wiedzy: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dirty="0" smtClean="0"/>
              <a:t>1. Wprowadzenie nowych technik/ metod pracy z cudzoziemcami nakierowanych na rozwój takich kompetencji społecznych uwzględniające sprawdzone hiszpańskie i włoskie wzorce oraz standardy, nacisk na profesjonalizm, indywidualne podejście, dążenie do podniesienia motywacji i ustawicznego kształcenia.</a:t>
            </a:r>
          </a:p>
          <a:p>
            <a:pPr>
              <a:buNone/>
            </a:pPr>
            <a:r>
              <a:rPr lang="pl-PL" dirty="0" smtClean="0"/>
              <a:t>2</a:t>
            </a:r>
            <a:r>
              <a:rPr lang="pl-PL" dirty="0" smtClean="0">
                <a:solidFill>
                  <a:srgbClr val="FF0000"/>
                </a:solidFill>
              </a:rPr>
              <a:t>. Opracowanie standardów realizacji wsparcia na rzecz cudzoziemców – np. standardy realizacji warsztatów z zakresu rozwoju kompetencji społecznych, standardy obsługi cudzoziemców itp.</a:t>
            </a:r>
          </a:p>
          <a:p>
            <a:pPr>
              <a:buNone/>
            </a:pPr>
            <a:r>
              <a:rPr lang="pl-PL" dirty="0" smtClean="0"/>
              <a:t>3. Zwiększenie prestiżu PUP w Malborku - doświadczenie zdobyte przez kadrę na europejskim rynku pracy zwiększy współpracę z pracodawcami w zakresie zatrudnienia cudzoziemców.</a:t>
            </a:r>
          </a:p>
          <a:p>
            <a:pPr>
              <a:buNone/>
            </a:pPr>
            <a:r>
              <a:rPr lang="pl-PL" dirty="0" smtClean="0"/>
              <a:t>4. Stworzenie wraz z zagranicznymi partnerami wzajemnej platformy wymiany dobrych praktyk. </a:t>
            </a:r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Organizacyjne Malaga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Podróż do Malagi samolotem (bagaż podręczny</a:t>
            </a:r>
          </a:p>
          <a:p>
            <a:r>
              <a:rPr lang="pl-PL" sz="1800" dirty="0" smtClean="0"/>
              <a:t>+ rejestrowany), kilka opcji lotów w II połowie września z Warszawy,</a:t>
            </a:r>
          </a:p>
          <a:p>
            <a:r>
              <a:rPr lang="pl-PL" sz="1800" dirty="0" smtClean="0"/>
              <a:t>Do Warszawy dojazd zorganizowanym busem lub pociągiem,</a:t>
            </a:r>
          </a:p>
          <a:p>
            <a:r>
              <a:rPr lang="pl-PL" sz="1800" dirty="0" smtClean="0"/>
              <a:t>Lądowanie na lotnisku Malaga- transport busem do miejsc zakwaterowania,</a:t>
            </a:r>
          </a:p>
          <a:p>
            <a:r>
              <a:rPr lang="pl-PL" sz="1800" dirty="0" smtClean="0"/>
              <a:t>Na cały okres podróży i pobytu wykupiona zostanie grupowa polisa ubezpieczeniowa,</a:t>
            </a:r>
          </a:p>
          <a:p>
            <a:r>
              <a:rPr lang="pl-PL" sz="1800" dirty="0" smtClean="0"/>
              <a:t>Wnioski o kartę EKUZ mailowo,</a:t>
            </a:r>
          </a:p>
          <a:p>
            <a:r>
              <a:rPr lang="pl-PL" sz="1800" dirty="0" smtClean="0"/>
              <a:t>Kieszonkowe kwota znana po zatwierdzeniu wszystkich kosztów związanych z przygotowaniem i mobilnością,</a:t>
            </a:r>
          </a:p>
          <a:p>
            <a:r>
              <a:rPr lang="pl-PL" sz="1800" dirty="0" smtClean="0"/>
              <a:t>Potwierdzeniem szkoleń będzie certyfikat od </a:t>
            </a:r>
            <a:r>
              <a:rPr lang="pl-PL" sz="1800" dirty="0" err="1" smtClean="0"/>
              <a:t>Enso</a:t>
            </a:r>
            <a:r>
              <a:rPr lang="pl-PL" sz="1800" dirty="0" smtClean="0"/>
              <a:t> Group oraz dokument </a:t>
            </a:r>
            <a:r>
              <a:rPr lang="pl-PL" sz="1800" dirty="0" err="1" smtClean="0"/>
              <a:t>Europass</a:t>
            </a:r>
            <a:r>
              <a:rPr lang="pl-PL" sz="1800" dirty="0" smtClean="0"/>
              <a:t> Mobilność</a:t>
            </a:r>
          </a:p>
          <a:p>
            <a:endParaRPr lang="pl-PL" sz="18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pn. „Just </a:t>
            </a:r>
            <a:r>
              <a:rPr lang="pl-PL" dirty="0" err="1" smtClean="0"/>
              <a:t>in</a:t>
            </a:r>
            <a:r>
              <a:rPr lang="pl-PL" dirty="0" smtClean="0"/>
              <a:t> time”</a:t>
            </a: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1800" b="1" dirty="0" smtClean="0"/>
              <a:t>Beneficjent/Koordynator:</a:t>
            </a:r>
          </a:p>
          <a:p>
            <a:pPr>
              <a:buNone/>
            </a:pPr>
            <a:r>
              <a:rPr lang="pl-PL" sz="1800" dirty="0" smtClean="0"/>
              <a:t>Powiatowy Urząd Pracy w Malborku</a:t>
            </a:r>
          </a:p>
          <a:p>
            <a:pPr>
              <a:buNone/>
            </a:pPr>
            <a:endParaRPr lang="pl-PL" sz="1800" dirty="0" smtClean="0"/>
          </a:p>
          <a:p>
            <a:pPr>
              <a:buNone/>
            </a:pPr>
            <a:r>
              <a:rPr lang="pl-PL" sz="1800" b="1" dirty="0" smtClean="0"/>
              <a:t>Instytucja zarządzająca:</a:t>
            </a:r>
          </a:p>
          <a:p>
            <a:pPr>
              <a:buNone/>
            </a:pPr>
            <a:r>
              <a:rPr lang="pl-PL" sz="1800" dirty="0" smtClean="0"/>
              <a:t>Fundacja Rozwoju Systemu Edukacji </a:t>
            </a:r>
          </a:p>
          <a:p>
            <a:pPr>
              <a:buNone/>
            </a:pPr>
            <a:r>
              <a:rPr lang="pl-PL" sz="1800" dirty="0" smtClean="0"/>
              <a:t>Narodowa Agencja Programu Erasmus+</a:t>
            </a:r>
          </a:p>
          <a:p>
            <a:pPr>
              <a:buNone/>
            </a:pPr>
            <a:r>
              <a:rPr lang="pl-PL" sz="1800" dirty="0" smtClean="0"/>
              <a:t>Warszawa</a:t>
            </a:r>
          </a:p>
          <a:p>
            <a:pPr>
              <a:buNone/>
            </a:pPr>
            <a:endParaRPr lang="pl-PL" sz="1800" dirty="0" smtClean="0"/>
          </a:p>
          <a:p>
            <a:pPr>
              <a:buNone/>
            </a:pPr>
            <a:r>
              <a:rPr lang="pl-PL" sz="1800" b="1" dirty="0" smtClean="0"/>
              <a:t>Partner zagraniczny:</a:t>
            </a:r>
          </a:p>
          <a:p>
            <a:pPr>
              <a:buNone/>
            </a:pPr>
            <a:r>
              <a:rPr lang="pl-PL" sz="1800" dirty="0" smtClean="0"/>
              <a:t>ENSO GROUP LTD</a:t>
            </a:r>
          </a:p>
          <a:p>
            <a:pPr>
              <a:buNone/>
            </a:pPr>
            <a:r>
              <a:rPr lang="pl-PL" sz="1800" dirty="0" smtClean="0"/>
              <a:t>Katarzyna Sikora</a:t>
            </a:r>
          </a:p>
          <a:p>
            <a:pPr>
              <a:buNone/>
            </a:pPr>
            <a:r>
              <a:rPr lang="pl-PL" sz="1800" dirty="0" smtClean="0"/>
              <a:t>Zjednoczone Królestwo</a:t>
            </a:r>
          </a:p>
          <a:p>
            <a:pPr>
              <a:buNone/>
            </a:pPr>
            <a:endParaRPr lang="pl-PL" sz="1600" dirty="0" smtClean="0"/>
          </a:p>
          <a:p>
            <a:pPr>
              <a:buFont typeface="Wingdings" pitchFamily="2" charset="2"/>
              <a:buChar char="Ø"/>
            </a:pPr>
            <a:endParaRPr lang="pl-PL" dirty="0"/>
          </a:p>
        </p:txBody>
      </p:sp>
      <p:pic>
        <p:nvPicPr>
          <p:cNvPr id="7" name="Obraz 6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pn. „Just </a:t>
            </a:r>
            <a:r>
              <a:rPr lang="pl-PL" dirty="0" err="1" smtClean="0"/>
              <a:t>in</a:t>
            </a:r>
            <a:r>
              <a:rPr lang="pl-PL" dirty="0" smtClean="0"/>
              <a:t> time”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l-PL" dirty="0" smtClean="0"/>
          </a:p>
          <a:p>
            <a:pPr algn="ctr">
              <a:buFont typeface="Wingdings" pitchFamily="2" charset="2"/>
              <a:buChar char="v"/>
            </a:pPr>
            <a:endParaRPr lang="pl-PL" dirty="0" smtClean="0"/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Okres realizacji: 01.08.2018 r.- 31.07.2019 r.</a:t>
            </a:r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Kwota dofinansowania: 34910,00 euro</a:t>
            </a:r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 Uczestnicy: 20 pracowników PUP w Malborku</a:t>
            </a:r>
          </a:p>
          <a:p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Cel główny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sz="2000" dirty="0" smtClean="0"/>
              <a:t>Celem projektu jest podniesienie do 31.07.2019 roku kluczowych kompetencji kadry Powiatowego Urzędu Pracy w Malborku, z zakresu skutecznych praktyk edukacyjnych, służących adaptacji językowej, kulturowej i społecznej cudzoziemców (osób dorosłych), kreowania w nich właściwych postaw społecznych i inicjowania przedsiębiorczości oraz zebranie informacji na temat efektywnych polityk migracyjnych stosownych w przodujących w tej dziedzinie państwach Europy.</a:t>
            </a:r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Cele specyficzne: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25112"/>
          </a:xfrm>
        </p:spPr>
        <p:txBody>
          <a:bodyPr>
            <a:normAutofit fontScale="55000" lnSpcReduction="20000"/>
          </a:bodyPr>
          <a:lstStyle/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Podniesienie kompetencji społecznych (osobowych, interpersonalnych, międzykulturowych) przygotowujących do skutecznego uczestnictwa w życiu społ. i zaw. pracowników PUP Malborku i wykorzystanie nowo poznanych metod/ narzędzi w zakresie aktywizacji cudzoziemców i kształtowania w nich tych kluczowych kompetencji.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Rozwinięcie kreatywności i innowacyjności pracowników PUP w Malborku w podejmowaniu nowych inicjatyw na rzecz cudzoziemców i kreowania wśród nich postaw przedsiębiorczych.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Podwyższenie kompetencji 20 pracowników PUP w Malborku w zakresie posługiwania się językiem obcym (głównie językiem angielskim, zwłaszcza branżowym).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Wzrost świadomości międzykulturowej 20 pracowników PUP w Malborku.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Rozwój współpracy międzynarodowej w zakresie aktywizacji cudzoziemców, wymiana doświadczeń.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Zwiększenie wśród uczestników projektu wartości europejskich doświadczeń, co przełoży się na jakość ich pracy i motywację do realizacji zadań zawodowych.</a:t>
            </a:r>
          </a:p>
          <a:p>
            <a:pPr marL="624078" indent="-514350">
              <a:spcAft>
                <a:spcPts val="600"/>
              </a:spcAft>
              <a:buAutoNum type="arabicPeriod"/>
            </a:pPr>
            <a:r>
              <a:rPr lang="pl-PL" dirty="0" smtClean="0"/>
              <a:t>Zwiększenie tolerancji pracowników dla różnic wynikających z odrębności kulturowych i wiekowych, która przełoży się na bezpośrednią współpracę z klientem.</a:t>
            </a:r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uczestnictwa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dirty="0" smtClean="0"/>
              <a:t> </a:t>
            </a:r>
            <a:r>
              <a:rPr lang="pl-PL" sz="2000" dirty="0" smtClean="0"/>
              <a:t>pracownicy PUP Malbork (doradcy klienta, ewidencja, pracownicy pomocy administracyjnej) oraz pracownicy zaangażowani w strategiczny rozwój organizacji (dyrekcja, księgowość, dział organizacyjno- administracyjny),</a:t>
            </a:r>
          </a:p>
          <a:p>
            <a:pPr>
              <a:buNone/>
            </a:pPr>
            <a:endParaRPr lang="pl-PL" sz="2000" dirty="0" smtClean="0"/>
          </a:p>
          <a:p>
            <a:pPr>
              <a:buFont typeface="Wingdings" pitchFamily="2" charset="2"/>
              <a:buChar char="v"/>
            </a:pPr>
            <a:r>
              <a:rPr lang="pl-PL" sz="2000" dirty="0" smtClean="0"/>
              <a:t> kwartalna ocena pracownicza</a:t>
            </a:r>
          </a:p>
          <a:p>
            <a:pPr>
              <a:buNone/>
            </a:pPr>
            <a:endParaRPr lang="pl-PL" sz="2000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/>
              <a:t>Znajomość języka angielskiego na poziomie A2 (ocena na podstawie testów poziomujących lub ukończony kurs na poziomie min. A2)</a:t>
            </a:r>
            <a:endParaRPr lang="pl-PL" sz="20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Rekrutacja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sz="2000" dirty="0" smtClean="0"/>
              <a:t>Formularze zgłoszeniowe na mobilność wrzesień 2018 przyjmowane są w terminie 01.08.2018 r. - 09.08.2018 r. w pok. 15a </a:t>
            </a:r>
          </a:p>
          <a:p>
            <a:r>
              <a:rPr lang="pl-PL" sz="2000" dirty="0" smtClean="0"/>
              <a:t>Koordynator Marta Kurek</a:t>
            </a:r>
          </a:p>
          <a:p>
            <a:r>
              <a:rPr lang="pl-PL" sz="2000" dirty="0" smtClean="0"/>
              <a:t>Regulamin dostępny jest u koordynatora oraz wysłany zostanie mailowo do wszystkich pracowników PUP w Malborku</a:t>
            </a:r>
            <a:endParaRPr lang="pl-PL" sz="20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Działania projektowe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l-PL" dirty="0" smtClean="0"/>
              <a:t>Przygotowanie do mobilności-17 h (pedagogiczne, międzykulturowe, językowe)</a:t>
            </a:r>
          </a:p>
          <a:p>
            <a:pPr>
              <a:buFont typeface="Wingdings" pitchFamily="2" charset="2"/>
              <a:buChar char="v"/>
            </a:pPr>
            <a:endParaRPr lang="pl-PL" dirty="0" smtClean="0"/>
          </a:p>
          <a:p>
            <a:pPr>
              <a:buFont typeface="Wingdings" pitchFamily="2" charset="2"/>
              <a:buChar char="v"/>
            </a:pPr>
            <a:r>
              <a:rPr lang="pl-PL" dirty="0" smtClean="0"/>
              <a:t>5 dniowe mobilności zagraniczne: szkolenia w 10 osobowych grupach</a:t>
            </a:r>
            <a:endParaRPr lang="pl-PL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Przygotowanie do mobilności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l-PL" sz="1200" dirty="0" smtClean="0">
                <a:solidFill>
                  <a:schemeClr val="accent2">
                    <a:lumMod val="75000"/>
                  </a:schemeClr>
                </a:solidFill>
              </a:rPr>
              <a:t>Etap I</a:t>
            </a:r>
            <a:r>
              <a:rPr lang="pl-PL" sz="1200" dirty="0" smtClean="0"/>
              <a:t> –przygotowanie pedagogiczne (6h). Jego celem będzie przygotowanie uczestników do adaptacji w międzykulturowym- międzynarodowym środowisku oraz zapoznanie uczestników z technikami opanowania niepożądanych emocji i stresu oraz przedstawienie metod sprzyjających komunikacji niewerbalnej z uwzględnieniem różnic kulturowych pomiędzy Polską, a Hiszpanią/ Włochami. Przygotowanie przeprowadzone zostanie w bloku 6 godzinnym, w ciągu jednego dnia, w siedzibie projektodawcy.</a:t>
            </a:r>
          </a:p>
          <a:p>
            <a:pPr>
              <a:buNone/>
            </a:pPr>
            <a:endParaRPr lang="pl-PL" sz="1200" dirty="0" smtClean="0"/>
          </a:p>
          <a:p>
            <a:pPr>
              <a:buNone/>
            </a:pPr>
            <a:r>
              <a:rPr lang="pl-PL" sz="1200" dirty="0" smtClean="0">
                <a:solidFill>
                  <a:schemeClr val="accent2">
                    <a:lumMod val="75000"/>
                  </a:schemeClr>
                </a:solidFill>
              </a:rPr>
              <a:t>Etap II</a:t>
            </a:r>
            <a:r>
              <a:rPr lang="pl-PL" sz="1200" dirty="0" smtClean="0"/>
              <a:t>– przygotowanie międzykulturowe (5h), którego zadaniem jest przybliżenie uczestnikom przepisów, zasad i norm obyczajowych obowiązujących. Przygotowanie przeprowadzone zostanie w bloku 5 godzinnym, w ciągu jednego dnia, w siedzibie projektodawcy. Kontynuacją bloku będzie program kulturowy w kraju docelowym zorganizowany przez Partnera zagranicznego w formie aktywnej mającej na celu zapoznanie z historią i kulturą (muzea itp.): wycieczek  przybliżających walory kulturowe i historyczne. Przyczyni się to do rozwinięcia ich kompetencji międzykulturowych.</a:t>
            </a:r>
          </a:p>
          <a:p>
            <a:pPr>
              <a:buNone/>
            </a:pPr>
            <a:endParaRPr lang="pl-PL" sz="1200" dirty="0" smtClean="0"/>
          </a:p>
          <a:p>
            <a:pPr>
              <a:buNone/>
            </a:pPr>
            <a:r>
              <a:rPr lang="pl-PL" sz="1200" dirty="0" smtClean="0">
                <a:solidFill>
                  <a:schemeClr val="accent2">
                    <a:lumMod val="75000"/>
                  </a:schemeClr>
                </a:solidFill>
              </a:rPr>
              <a:t>Etap III</a:t>
            </a:r>
            <a:r>
              <a:rPr lang="pl-PL" sz="1200" dirty="0" smtClean="0"/>
              <a:t>- przygotowanie językowe (6 h). Ze względu na fakt, iż wszystkie osoby biorące udział w projekcie posiadają komunikatywną znajomość języka angielskiego, a będzie on głównym językiem mobilności, będzie ono opierało się na zapoznaniu uczestników z językiem specjalistycznym korespondującym bezpośrednio z tematyką projektu. Zaplanowane są trzy 2- godzinne spotkania, bezpośrednio po godzinach pracy kadry lub też częściowo w trakcie godzin pracy.</a:t>
            </a:r>
            <a:endParaRPr lang="pl-PL" sz="1200" dirty="0"/>
          </a:p>
        </p:txBody>
      </p:sp>
      <p:pic>
        <p:nvPicPr>
          <p:cNvPr id="4" name="Obraz 3" descr="EU flag-Erasmus+_vect_PO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5643578"/>
            <a:ext cx="3251257" cy="92869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281</TotalTime>
  <Words>1350</Words>
  <Application>Microsoft Office PowerPoint</Application>
  <PresentationFormat>Pokaz na ekranie (4:3)</PresentationFormat>
  <Paragraphs>119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Wielkomiejski</vt:lpstr>
      <vt:lpstr>Projekt pn. „Just in time”  Sektor Edukacja dorosłych Akcja 1 Mobilność kadry edukacji dorosłych </vt:lpstr>
      <vt:lpstr>Projekt pn. „Just in time”</vt:lpstr>
      <vt:lpstr>Projekt pn. „Just in time”</vt:lpstr>
      <vt:lpstr>Cel główny </vt:lpstr>
      <vt:lpstr>Cele specyficzne: </vt:lpstr>
      <vt:lpstr>Kryteria uczestnictwa</vt:lpstr>
      <vt:lpstr>Rekrutacja</vt:lpstr>
      <vt:lpstr>Działania projektowe</vt:lpstr>
      <vt:lpstr>Przygotowanie do mobilności</vt:lpstr>
      <vt:lpstr>Program szkolenia zagranicznego</vt:lpstr>
      <vt:lpstr>Program szkolenia zagranicznego cd.</vt:lpstr>
      <vt:lpstr>Metody pracy: </vt:lpstr>
      <vt:lpstr>Miejsca realizacji szkoleń</vt:lpstr>
      <vt:lpstr>Miejsca realizacji szkoleń</vt:lpstr>
      <vt:lpstr>Mobilność Malaga</vt:lpstr>
      <vt:lpstr>Malaga program kulturowy</vt:lpstr>
      <vt:lpstr>Dalsze wykorzystanie zdobytej wiedzy:</vt:lpstr>
      <vt:lpstr>Organizacyjne Malaga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martkure</dc:creator>
  <cp:lastModifiedBy>iwofry1264</cp:lastModifiedBy>
  <cp:revision>31</cp:revision>
  <dcterms:created xsi:type="dcterms:W3CDTF">2018-07-26T07:43:22Z</dcterms:created>
  <dcterms:modified xsi:type="dcterms:W3CDTF">2019-03-08T07:26:53Z</dcterms:modified>
</cp:coreProperties>
</file>